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319" r:id="rId2"/>
    <p:sldId id="373" r:id="rId3"/>
    <p:sldId id="398" r:id="rId4"/>
    <p:sldId id="386" r:id="rId5"/>
    <p:sldId id="388" r:id="rId6"/>
    <p:sldId id="395" r:id="rId7"/>
    <p:sldId id="391" r:id="rId8"/>
    <p:sldId id="390" r:id="rId9"/>
    <p:sldId id="387" r:id="rId10"/>
    <p:sldId id="377" r:id="rId11"/>
    <p:sldId id="400" r:id="rId12"/>
    <p:sldId id="379" r:id="rId1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elley Jones" initials="SJ"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999"/>
    <a:srgbClr val="006699"/>
    <a:srgbClr val="000066"/>
    <a:srgbClr val="0033CC"/>
    <a:srgbClr val="00CCFF"/>
    <a:srgbClr val="33CCCC"/>
    <a:srgbClr val="CCEC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1462" autoAdjust="0"/>
    <p:restoredTop sz="65211" autoAdjust="0"/>
  </p:normalViewPr>
  <p:slideViewPr>
    <p:cSldViewPr>
      <p:cViewPr>
        <p:scale>
          <a:sx n="66" d="100"/>
          <a:sy n="66" d="100"/>
        </p:scale>
        <p:origin x="-984" y="82"/>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EF2EEB-28DB-4FAA-9568-33EC0EDFB448}" type="datetimeFigureOut">
              <a:rPr lang="en-NZ" smtClean="0"/>
              <a:pPr/>
              <a:t>30/05/2017</a:t>
            </a:fld>
            <a:endParaRPr lang="en-NZ"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C55BBC-846D-4FEC-9387-1B396CD26A1A}" type="slidenum">
              <a:rPr lang="en-NZ" smtClean="0"/>
              <a:pPr/>
              <a:t>‹#›</a:t>
            </a:fld>
            <a:endParaRPr lang="en-NZ"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medscape.com/viewarticle/876264?nlid=113139_2823&amp;src=WNL_mdplsnews_170303_mscpedit_nurs&amp;uac=6410FJ&amp;spon=24&amp;impID=1301344&amp;faf=1"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NZ" sz="1200" b="1" kern="1200" dirty="0" smtClean="0">
                <a:solidFill>
                  <a:schemeClr val="tx1"/>
                </a:solidFill>
                <a:latin typeface="+mn-lt"/>
                <a:ea typeface="+mn-ea"/>
                <a:cs typeface="+mn-cs"/>
              </a:rPr>
              <a:t>What must endure, what can change?</a:t>
            </a:r>
            <a:r>
              <a:rPr lang="en-NZ" sz="1200" kern="1200" dirty="0" smtClean="0">
                <a:solidFill>
                  <a:schemeClr val="tx1"/>
                </a:solidFill>
                <a:latin typeface="+mn-lt"/>
                <a:ea typeface="+mn-ea"/>
                <a:cs typeface="+mn-cs"/>
              </a:rPr>
              <a:t> </a:t>
            </a:r>
            <a:endParaRPr lang="en-NZ" dirty="0" smtClean="0"/>
          </a:p>
          <a:p>
            <a:endParaRPr lang="en-NZ" dirty="0" smtClean="0"/>
          </a:p>
          <a:p>
            <a:endParaRPr lang="en-NZ" dirty="0" smtClean="0"/>
          </a:p>
          <a:p>
            <a:endParaRPr lang="en-NZ" dirty="0" smtClean="0"/>
          </a:p>
          <a:p>
            <a:r>
              <a:rPr lang="en-NZ" dirty="0" smtClean="0"/>
              <a:t>Image source: http://www.vectis.co.uk/Page/Auctions.aspx</a:t>
            </a:r>
            <a:endParaRPr lang="en-NZ" dirty="0"/>
          </a:p>
        </p:txBody>
      </p:sp>
      <p:sp>
        <p:nvSpPr>
          <p:cNvPr id="4" name="Slide Number Placeholder 3"/>
          <p:cNvSpPr>
            <a:spLocks noGrp="1"/>
          </p:cNvSpPr>
          <p:nvPr>
            <p:ph type="sldNum" sz="quarter" idx="10"/>
          </p:nvPr>
        </p:nvSpPr>
        <p:spPr/>
        <p:txBody>
          <a:bodyPr/>
          <a:lstStyle/>
          <a:p>
            <a:fld id="{B2C55BBC-846D-4FEC-9387-1B396CD26A1A}" type="slidenum">
              <a:rPr lang="en-NZ" smtClean="0"/>
              <a:pPr/>
              <a:t>1</a:t>
            </a:fld>
            <a:endParaRPr lang="en-NZ"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NZ" sz="1200" b="1" kern="1200" dirty="0" smtClean="0">
                <a:solidFill>
                  <a:schemeClr val="tx1"/>
                </a:solidFill>
                <a:latin typeface="+mn-lt"/>
                <a:ea typeface="+mn-ea"/>
                <a:cs typeface="+mn-cs"/>
              </a:rPr>
              <a:t>What must endure, what can change?</a:t>
            </a:r>
            <a:r>
              <a:rPr lang="en-NZ" sz="1200" kern="1200" dirty="0" smtClean="0">
                <a:solidFill>
                  <a:schemeClr val="tx1"/>
                </a:solidFill>
                <a:latin typeface="+mn-lt"/>
                <a:ea typeface="+mn-ea"/>
                <a:cs typeface="+mn-cs"/>
              </a:rPr>
              <a:t> </a:t>
            </a:r>
            <a:endParaRPr lang="en-NZ" dirty="0" smtClean="0"/>
          </a:p>
          <a:p>
            <a:endParaRPr lang="en-NZ" dirty="0" smtClean="0"/>
          </a:p>
          <a:p>
            <a:endParaRPr lang="en-NZ" dirty="0" smtClean="0"/>
          </a:p>
          <a:p>
            <a:endParaRPr lang="en-NZ" dirty="0" smtClean="0"/>
          </a:p>
          <a:p>
            <a:r>
              <a:rPr lang="en-NZ" dirty="0" smtClean="0"/>
              <a:t>Image source: http://www.vectis.co.uk/Page/Auctions.aspx</a:t>
            </a:r>
            <a:endParaRPr lang="en-NZ" dirty="0"/>
          </a:p>
        </p:txBody>
      </p:sp>
      <p:sp>
        <p:nvSpPr>
          <p:cNvPr id="4" name="Slide Number Placeholder 3"/>
          <p:cNvSpPr>
            <a:spLocks noGrp="1"/>
          </p:cNvSpPr>
          <p:nvPr>
            <p:ph type="sldNum" sz="quarter" idx="10"/>
          </p:nvPr>
        </p:nvSpPr>
        <p:spPr/>
        <p:txBody>
          <a:bodyPr/>
          <a:lstStyle/>
          <a:p>
            <a:fld id="{B2C55BBC-846D-4FEC-9387-1B396CD26A1A}" type="slidenum">
              <a:rPr lang="en-NZ" smtClean="0"/>
              <a:pPr/>
              <a:t>11</a:t>
            </a:fld>
            <a:endParaRPr lang="en-NZ"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b="1" kern="1200" dirty="0" smtClean="0">
                <a:solidFill>
                  <a:schemeClr val="tx1"/>
                </a:solidFill>
                <a:latin typeface="+mn-lt"/>
                <a:ea typeface="+mn-ea"/>
                <a:cs typeface="+mn-cs"/>
              </a:rPr>
              <a:t>Main idea</a:t>
            </a:r>
          </a:p>
          <a:p>
            <a:pPr marL="0" marR="0" indent="0" algn="l" defTabSz="914400" rtl="0" eaLnBrk="1" fontAlgn="auto" latinLnBrk="0" hangingPunct="1">
              <a:lnSpc>
                <a:spcPct val="100000"/>
              </a:lnSpc>
              <a:spcBef>
                <a:spcPts val="0"/>
              </a:spcBef>
              <a:spcAft>
                <a:spcPts val="0"/>
              </a:spcAft>
              <a:buClrTx/>
              <a:buSzTx/>
              <a:buFontTx/>
              <a:buNone/>
              <a:tabLst/>
              <a:defRPr/>
            </a:pPr>
            <a:endParaRPr lang="en-NZ" sz="1200" b="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NZ" sz="1200" b="1" kern="1200" baseline="0" dirty="0" smtClean="0">
                <a:solidFill>
                  <a:schemeClr val="tx1"/>
                </a:solidFill>
                <a:latin typeface="+mn-lt"/>
                <a:ea typeface="+mn-ea"/>
                <a:cs typeface="+mn-cs"/>
              </a:rPr>
              <a:t>Discussion</a:t>
            </a:r>
          </a:p>
          <a:p>
            <a:pPr marL="0" marR="0" indent="0" algn="l" defTabSz="914400" rtl="0" eaLnBrk="1" fontAlgn="auto" latinLnBrk="0" hangingPunct="1">
              <a:lnSpc>
                <a:spcPct val="100000"/>
              </a:lnSpc>
              <a:spcBef>
                <a:spcPts val="0"/>
              </a:spcBef>
              <a:spcAft>
                <a:spcPts val="0"/>
              </a:spcAft>
              <a:buClrTx/>
              <a:buSzTx/>
              <a:buFontTx/>
              <a:buNone/>
              <a:tabLst/>
              <a:defRPr/>
            </a:pPr>
            <a:endParaRPr lang="en-NZ" sz="1200" b="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NZ" sz="1200" b="1" kern="1200" dirty="0" smtClean="0">
                <a:solidFill>
                  <a:schemeClr val="tx1"/>
                </a:solidFill>
                <a:latin typeface="+mn-lt"/>
                <a:ea typeface="+mn-ea"/>
                <a:cs typeface="+mn-cs"/>
              </a:rPr>
              <a:t>References</a:t>
            </a:r>
            <a:endParaRPr lang="en-NZ" dirty="0"/>
          </a:p>
        </p:txBody>
      </p:sp>
      <p:sp>
        <p:nvSpPr>
          <p:cNvPr id="4" name="Slide Number Placeholder 3"/>
          <p:cNvSpPr>
            <a:spLocks noGrp="1"/>
          </p:cNvSpPr>
          <p:nvPr>
            <p:ph type="sldNum" sz="quarter" idx="10"/>
          </p:nvPr>
        </p:nvSpPr>
        <p:spPr/>
        <p:txBody>
          <a:bodyPr/>
          <a:lstStyle/>
          <a:p>
            <a:fld id="{4F06323F-7FEF-4E3A-93FA-88B3E8313933}" type="slidenum">
              <a:rPr lang="en-NZ" smtClean="0"/>
              <a:pPr/>
              <a:t>12</a:t>
            </a:fld>
            <a:endParaRPr lang="en-NZ"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B2C55BBC-846D-4FEC-9387-1B396CD26A1A}" type="slidenum">
              <a:rPr lang="en-NZ" smtClean="0"/>
              <a:pPr/>
              <a:t>2</a:t>
            </a:fld>
            <a:endParaRPr lang="en-NZ"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B2C55BBC-846D-4FEC-9387-1B396CD26A1A}" type="slidenum">
              <a:rPr lang="en-NZ" smtClean="0"/>
              <a:pPr/>
              <a:t>3</a:t>
            </a:fld>
            <a:endParaRPr lang="en-NZ"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B2C55BBC-846D-4FEC-9387-1B396CD26A1A}" type="slidenum">
              <a:rPr lang="en-NZ" smtClean="0"/>
              <a:pPr/>
              <a:t>4</a:t>
            </a:fld>
            <a:endParaRPr lang="en-NZ"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B2C55BBC-846D-4FEC-9387-1B396CD26A1A}" type="slidenum">
              <a:rPr lang="en-NZ" smtClean="0"/>
              <a:pPr/>
              <a:t>5</a:t>
            </a:fld>
            <a:endParaRPr lang="en-NZ"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i="1" dirty="0"/>
          </a:p>
        </p:txBody>
      </p:sp>
      <p:sp>
        <p:nvSpPr>
          <p:cNvPr id="4" name="Slide Number Placeholder 3"/>
          <p:cNvSpPr>
            <a:spLocks noGrp="1"/>
          </p:cNvSpPr>
          <p:nvPr>
            <p:ph type="sldNum" sz="quarter" idx="10"/>
          </p:nvPr>
        </p:nvSpPr>
        <p:spPr/>
        <p:txBody>
          <a:bodyPr/>
          <a:lstStyle/>
          <a:p>
            <a:fld id="{B2C55BBC-846D-4FEC-9387-1B396CD26A1A}" type="slidenum">
              <a:rPr lang="en-NZ" smtClean="0"/>
              <a:pPr/>
              <a:t>6</a:t>
            </a:fld>
            <a:endParaRPr lang="en-NZ"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B2C55BBC-846D-4FEC-9387-1B396CD26A1A}" type="slidenum">
              <a:rPr lang="en-NZ" smtClean="0"/>
              <a:pPr/>
              <a:t>7</a:t>
            </a:fld>
            <a:endParaRPr lang="en-NZ"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dirty="0" smtClean="0">
                <a:solidFill>
                  <a:schemeClr val="tx1"/>
                </a:solidFill>
                <a:latin typeface="+mn-lt"/>
                <a:ea typeface="+mn-ea"/>
                <a:cs typeface="+mn-cs"/>
              </a:rPr>
              <a:t>keepcalm-o-matic.co.uk 2012</a:t>
            </a:r>
          </a:p>
          <a:p>
            <a:endParaRPr lang="en-NZ" sz="1200" kern="1200" dirty="0" smtClean="0">
              <a:solidFill>
                <a:schemeClr val="tx1"/>
              </a:solidFill>
              <a:latin typeface="+mn-lt"/>
              <a:ea typeface="+mn-ea"/>
              <a:cs typeface="+mn-cs"/>
            </a:endParaRPr>
          </a:p>
          <a:p>
            <a:r>
              <a:rPr lang="en-NZ" sz="1200" kern="1200" dirty="0" smtClean="0">
                <a:solidFill>
                  <a:schemeClr val="tx1"/>
                </a:solidFill>
                <a:latin typeface="+mn-lt"/>
                <a:ea typeface="+mn-ea"/>
                <a:cs typeface="+mn-cs"/>
              </a:rPr>
              <a:t>From Fiona Rowan </a:t>
            </a:r>
          </a:p>
          <a:p>
            <a:r>
              <a:rPr lang="en-NZ" sz="1200" kern="1200" dirty="0" smtClean="0">
                <a:solidFill>
                  <a:schemeClr val="tx1"/>
                </a:solidFill>
                <a:latin typeface="+mn-lt"/>
                <a:ea typeface="+mn-ea"/>
                <a:cs typeface="+mn-cs"/>
              </a:rPr>
              <a:t>http://www.nzno.org.nz/Portals/0/Files/Documents/Groups/Duty%20and%20Clinical%20Nurse%20Managers/2016-11-29-Fiona%20Rowan%20-%20Grief%20in%20Nursing.pdf</a:t>
            </a:r>
          </a:p>
          <a:p>
            <a:endParaRPr lang="en-NZ"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NZ" sz="1200" dirty="0" err="1" smtClean="0">
                <a:hlinkClick r:id="rId3"/>
              </a:rPr>
              <a:t>Medscape</a:t>
            </a:r>
            <a:r>
              <a:rPr lang="en-NZ" sz="1200" dirty="0" smtClean="0">
                <a:hlinkClick r:id="rId3"/>
              </a:rPr>
              <a:t> comment</a:t>
            </a:r>
            <a:endParaRPr lang="en-NZ" sz="1200" dirty="0" smtClean="0"/>
          </a:p>
          <a:p>
            <a:endParaRPr lang="en-NZ" sz="1200" kern="1200" dirty="0" smtClean="0">
              <a:solidFill>
                <a:schemeClr val="tx1"/>
              </a:solidFill>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B2C55BBC-846D-4FEC-9387-1B396CD26A1A}" type="slidenum">
              <a:rPr lang="en-NZ" smtClean="0"/>
              <a:pPr/>
              <a:t>8</a:t>
            </a:fld>
            <a:endParaRPr lang="en-NZ"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B2C55BBC-846D-4FEC-9387-1B396CD26A1A}" type="slidenum">
              <a:rPr lang="en-NZ" smtClean="0"/>
              <a:pPr/>
              <a:t>9</a:t>
            </a:fld>
            <a:endParaRPr lang="en-NZ"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D13B237C-9BCF-48AB-9ABC-8263B2DB69D4}" type="datetimeFigureOut">
              <a:rPr lang="en-NZ" smtClean="0"/>
              <a:pPr/>
              <a:t>30/05/2017</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4547AC5C-6F8F-42BC-B358-13BA246072A1}" type="slidenum">
              <a:rPr lang="en-NZ" smtClean="0"/>
              <a:pPr/>
              <a:t>‹#›</a:t>
            </a:fld>
            <a:endParaRPr lang="en-NZ"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D13B237C-9BCF-48AB-9ABC-8263B2DB69D4}" type="datetimeFigureOut">
              <a:rPr lang="en-NZ" smtClean="0"/>
              <a:pPr/>
              <a:t>30/05/2017</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4547AC5C-6F8F-42BC-B358-13BA246072A1}" type="slidenum">
              <a:rPr lang="en-NZ" smtClean="0"/>
              <a:pPr/>
              <a:t>‹#›</a:t>
            </a:fld>
            <a:endParaRPr lang="en-NZ"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D13B237C-9BCF-48AB-9ABC-8263B2DB69D4}" type="datetimeFigureOut">
              <a:rPr lang="en-NZ" smtClean="0"/>
              <a:pPr/>
              <a:t>30/05/2017</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4547AC5C-6F8F-42BC-B358-13BA246072A1}" type="slidenum">
              <a:rPr lang="en-NZ" smtClean="0"/>
              <a:pPr/>
              <a:t>‹#›</a:t>
            </a:fld>
            <a:endParaRPr lang="en-NZ"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D13B237C-9BCF-48AB-9ABC-8263B2DB69D4}" type="datetimeFigureOut">
              <a:rPr lang="en-NZ" smtClean="0"/>
              <a:pPr/>
              <a:t>30/05/2017</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4547AC5C-6F8F-42BC-B358-13BA246072A1}" type="slidenum">
              <a:rPr lang="en-NZ" smtClean="0"/>
              <a:pPr/>
              <a:t>‹#›</a:t>
            </a:fld>
            <a:endParaRPr lang="en-NZ"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3B237C-9BCF-48AB-9ABC-8263B2DB69D4}" type="datetimeFigureOut">
              <a:rPr lang="en-NZ" smtClean="0"/>
              <a:pPr/>
              <a:t>30/05/2017</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4547AC5C-6F8F-42BC-B358-13BA246072A1}" type="slidenum">
              <a:rPr lang="en-NZ" smtClean="0"/>
              <a:pPr/>
              <a:t>‹#›</a:t>
            </a:fld>
            <a:endParaRPr lang="en-NZ"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D13B237C-9BCF-48AB-9ABC-8263B2DB69D4}" type="datetimeFigureOut">
              <a:rPr lang="en-NZ" smtClean="0"/>
              <a:pPr/>
              <a:t>30/05/2017</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4547AC5C-6F8F-42BC-B358-13BA246072A1}" type="slidenum">
              <a:rPr lang="en-NZ" smtClean="0"/>
              <a:pPr/>
              <a:t>‹#›</a:t>
            </a:fld>
            <a:endParaRPr lang="en-NZ"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D13B237C-9BCF-48AB-9ABC-8263B2DB69D4}" type="datetimeFigureOut">
              <a:rPr lang="en-NZ" smtClean="0"/>
              <a:pPr/>
              <a:t>30/05/2017</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4547AC5C-6F8F-42BC-B358-13BA246072A1}" type="slidenum">
              <a:rPr lang="en-NZ" smtClean="0"/>
              <a:pPr/>
              <a:t>‹#›</a:t>
            </a:fld>
            <a:endParaRPr lang="en-NZ"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D13B237C-9BCF-48AB-9ABC-8263B2DB69D4}" type="datetimeFigureOut">
              <a:rPr lang="en-NZ" smtClean="0"/>
              <a:pPr/>
              <a:t>30/05/2017</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4547AC5C-6F8F-42BC-B358-13BA246072A1}" type="slidenum">
              <a:rPr lang="en-NZ" smtClean="0"/>
              <a:pPr/>
              <a:t>‹#›</a:t>
            </a:fld>
            <a:endParaRPr lang="en-NZ"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3B237C-9BCF-48AB-9ABC-8263B2DB69D4}" type="datetimeFigureOut">
              <a:rPr lang="en-NZ" smtClean="0"/>
              <a:pPr/>
              <a:t>30/05/2017</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4547AC5C-6F8F-42BC-B358-13BA246072A1}" type="slidenum">
              <a:rPr lang="en-NZ" smtClean="0"/>
              <a:pPr/>
              <a:t>‹#›</a:t>
            </a:fld>
            <a:endParaRPr lang="en-NZ"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3B237C-9BCF-48AB-9ABC-8263B2DB69D4}" type="datetimeFigureOut">
              <a:rPr lang="en-NZ" smtClean="0"/>
              <a:pPr/>
              <a:t>30/05/2017</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4547AC5C-6F8F-42BC-B358-13BA246072A1}" type="slidenum">
              <a:rPr lang="en-NZ" smtClean="0"/>
              <a:pPr/>
              <a:t>‹#›</a:t>
            </a:fld>
            <a:endParaRPr lang="en-NZ"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3B237C-9BCF-48AB-9ABC-8263B2DB69D4}" type="datetimeFigureOut">
              <a:rPr lang="en-NZ" smtClean="0"/>
              <a:pPr/>
              <a:t>30/05/2017</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4547AC5C-6F8F-42BC-B358-13BA246072A1}" type="slidenum">
              <a:rPr lang="en-NZ" smtClean="0"/>
              <a:pPr/>
              <a:t>‹#›</a:t>
            </a:fld>
            <a:endParaRPr lang="en-NZ"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13B237C-9BCF-48AB-9ABC-8263B2DB69D4}" type="datetimeFigureOut">
              <a:rPr lang="en-NZ" smtClean="0"/>
              <a:pPr/>
              <a:t>30/05/2017</a:t>
            </a:fld>
            <a:endParaRPr lang="en-NZ"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547AC5C-6F8F-42BC-B358-13BA246072A1}" type="slidenum">
              <a:rPr lang="en-NZ" smtClean="0"/>
              <a:pPr/>
              <a:t>‹#›</a:t>
            </a:fld>
            <a:endParaRPr lang="en-NZ"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hyperlink" Target="http://www.google.co.nz/url?sa=i&amp;rct=j&amp;q=&amp;esrc=s&amp;source=images&amp;cd=&amp;cad=rja&amp;uact=8&amp;ved=0ahUKEwjG76rb9YDUAhUL22MKHZCMCDwQjRwIBw&amp;url=http://www.dailymail.co.uk/travel/travel_news/article-3386721/The-holiday-destinations-travel-insurance-REALLY-important-world-s-expensive-hospital-beds-revealed-isn-t-priciest.html&amp;psig=AFQjCNH9fJhCDSy3jIPXgpS-mhABew-1Nw&amp;ust=1495453795574717" TargetMode="Externa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hyperlink" Target="https://www.google.co.nz/url?sa=i&amp;rct=j&amp;q=&amp;esrc=s&amp;source=images&amp;cd=&amp;cad=rja&amp;uact=8&amp;ved=0ahUKEwimxMrtjYDUAhXFGZQKHWQuCz0QjRwIBw&amp;url=https://www.etsy.com/listing/98717626/vintage-hospital-toy-diorama-models&amp;psig=AFQjCNHL9zQUc1uVpuNnNAJcfWZIjhze2Q&amp;ust=1495425919877986"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hyperlink" Target="http://www.google.co.nz/url?sa=i&amp;rct=j&amp;q=&amp;esrc=s&amp;source=images&amp;cd=&amp;cad=rja&amp;uact=8&amp;ved=0ahUKEwjG76rb9YDUAhUL22MKHZCMCDwQjRwIBw&amp;url=http://www.dailymail.co.uk/travel/travel_news/article-3386721/The-holiday-destinations-travel-insurance-REALLY-important-world-s-expensive-hospital-beds-revealed-isn-t-priciest.html&amp;psig=AFQjCNH9fJhCDSy3jIPXgpS-mhABew-1Nw&amp;ust=1495453795574717"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google.co.nz/url?sa=i&amp;rct=j&amp;q=&amp;esrc=s&amp;source=images&amp;cd=&amp;cad=rja&amp;uact=8&amp;ved=0ahUKEwjG76rb9YDUAhUL22MKHZCMCDwQjRwIBw&amp;url=http://www.dailymail.co.uk/travel/travel_news/article-3386721/The-holiday-destinations-travel-insurance-REALLY-important-world-s-expensive-hospital-beds-revealed-isn-t-priciest.html&amp;psig=AFQjCNH9fJhCDSy3jIPXgpS-mhABew-1Nw&amp;ust=1495453795574717"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3359790" y="303498"/>
            <a:ext cx="5604699" cy="4500500"/>
          </a:xfrm>
          <a:prstGeom prst="rect">
            <a:avLst/>
          </a:prstGeom>
          <a:noFill/>
          <a:ln w="9525">
            <a:noFill/>
            <a:miter lim="800000"/>
            <a:headEnd/>
            <a:tailEnd/>
          </a:ln>
        </p:spPr>
      </p:pic>
      <p:sp>
        <p:nvSpPr>
          <p:cNvPr id="2" name="Title 1"/>
          <p:cNvSpPr>
            <a:spLocks noGrp="1"/>
          </p:cNvSpPr>
          <p:nvPr>
            <p:ph type="ctrTitle"/>
          </p:nvPr>
        </p:nvSpPr>
        <p:spPr>
          <a:xfrm>
            <a:off x="467544" y="483518"/>
            <a:ext cx="3456384" cy="1296144"/>
          </a:xfrm>
        </p:spPr>
        <p:txBody>
          <a:bodyPr>
            <a:noAutofit/>
          </a:bodyPr>
          <a:lstStyle/>
          <a:p>
            <a:pPr algn="l"/>
            <a:r>
              <a:rPr lang="en-NZ" sz="4000" b="1" dirty="0" smtClean="0">
                <a:latin typeface="Arial Narrow" pitchFamily="34" charset="0"/>
              </a:rPr>
              <a:t>Nursing work in acute settings</a:t>
            </a:r>
            <a:endParaRPr lang="en-NZ" sz="4000" b="1" dirty="0">
              <a:latin typeface="Arial Narrow" pitchFamily="34" charset="0"/>
            </a:endParaRPr>
          </a:p>
        </p:txBody>
      </p:sp>
      <p:sp>
        <p:nvSpPr>
          <p:cNvPr id="3" name="Subtitle 2"/>
          <p:cNvSpPr>
            <a:spLocks noGrp="1"/>
          </p:cNvSpPr>
          <p:nvPr>
            <p:ph type="subTitle" idx="1"/>
          </p:nvPr>
        </p:nvSpPr>
        <p:spPr>
          <a:xfrm>
            <a:off x="0" y="3651870"/>
            <a:ext cx="3563888" cy="1063284"/>
          </a:xfrm>
        </p:spPr>
        <p:txBody>
          <a:bodyPr>
            <a:normAutofit/>
          </a:bodyPr>
          <a:lstStyle/>
          <a:p>
            <a:pPr>
              <a:spcBef>
                <a:spcPts val="0"/>
              </a:spcBef>
            </a:pPr>
            <a:r>
              <a:rPr lang="en-NZ" sz="2000" dirty="0" smtClean="0">
                <a:solidFill>
                  <a:schemeClr val="tx1"/>
                </a:solidFill>
                <a:latin typeface="Arial Narrow" pitchFamily="34" charset="0"/>
                <a:ea typeface="+mj-ea"/>
                <a:cs typeface="+mj-cs"/>
              </a:rPr>
              <a:t>Shelley Jones  RN BA MPhil</a:t>
            </a:r>
          </a:p>
          <a:p>
            <a:pPr>
              <a:spcBef>
                <a:spcPts val="0"/>
              </a:spcBef>
            </a:pPr>
            <a:r>
              <a:rPr lang="en-NZ" sz="2000" dirty="0" smtClean="0">
                <a:solidFill>
                  <a:schemeClr val="tx1"/>
                </a:solidFill>
                <a:latin typeface="Arial Narrow" pitchFamily="34" charset="0"/>
                <a:ea typeface="+mj-ea"/>
                <a:cs typeface="+mj-cs"/>
              </a:rPr>
              <a:t>Independent </a:t>
            </a:r>
          </a:p>
          <a:p>
            <a:pPr>
              <a:spcBef>
                <a:spcPts val="0"/>
              </a:spcBef>
            </a:pPr>
            <a:r>
              <a:rPr lang="en-NZ" sz="2000" dirty="0" smtClean="0">
                <a:solidFill>
                  <a:schemeClr val="tx1"/>
                </a:solidFill>
                <a:latin typeface="Arial Narrow" pitchFamily="34" charset="0"/>
                <a:ea typeface="+mj-ea"/>
                <a:cs typeface="+mj-cs"/>
              </a:rPr>
              <a:t>New Zealand/</a:t>
            </a:r>
            <a:r>
              <a:rPr lang="en-NZ" sz="2000" dirty="0" err="1" smtClean="0">
                <a:solidFill>
                  <a:schemeClr val="tx1"/>
                </a:solidFill>
                <a:latin typeface="Arial Narrow" pitchFamily="34" charset="0"/>
                <a:ea typeface="+mj-ea"/>
                <a:cs typeface="+mj-cs"/>
              </a:rPr>
              <a:t>Aotearoa</a:t>
            </a:r>
            <a:endParaRPr lang="en-NZ" sz="2000" dirty="0" smtClean="0">
              <a:solidFill>
                <a:schemeClr val="tx1"/>
              </a:solidFill>
              <a:latin typeface="Arial Narrow" pitchFamily="34" charset="0"/>
              <a:ea typeface="+mj-ea"/>
              <a:cs typeface="+mj-cs"/>
            </a:endParaRPr>
          </a:p>
        </p:txBody>
      </p:sp>
      <p:sp>
        <p:nvSpPr>
          <p:cNvPr id="8" name="Title 1"/>
          <p:cNvSpPr txBox="1">
            <a:spLocks/>
          </p:cNvSpPr>
          <p:nvPr/>
        </p:nvSpPr>
        <p:spPr>
          <a:xfrm>
            <a:off x="467544" y="483518"/>
            <a:ext cx="3456384" cy="3096344"/>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NZ" sz="4000" b="1" i="0" u="none" strike="noStrike" kern="1200" cap="none" spc="0" normalizeH="0" baseline="0" noProof="0" dirty="0" smtClean="0">
                <a:ln>
                  <a:noFill/>
                </a:ln>
                <a:solidFill>
                  <a:schemeClr val="tx1"/>
                </a:solidFill>
                <a:effectLst/>
                <a:uLnTx/>
                <a:uFillTx/>
                <a:latin typeface="Arial Narrow" pitchFamily="34" charset="0"/>
                <a:ea typeface="+mj-ea"/>
                <a:cs typeface="+mj-cs"/>
              </a:rPr>
              <a:t>Nursing work in acute settings: </a:t>
            </a:r>
            <a:r>
              <a:rPr kumimoji="0" lang="en-NZ" sz="4000" b="1" i="0" u="none" strike="noStrike" kern="1200" cap="none" spc="0" normalizeH="0" baseline="0" noProof="0" dirty="0" smtClean="0">
                <a:ln>
                  <a:noFill/>
                </a:ln>
                <a:solidFill>
                  <a:schemeClr val="accent5">
                    <a:lumMod val="75000"/>
                  </a:schemeClr>
                </a:solidFill>
                <a:effectLst/>
                <a:uLnTx/>
                <a:uFillTx/>
                <a:latin typeface="Arial Narrow" pitchFamily="34" charset="0"/>
                <a:ea typeface="+mj-ea"/>
                <a:cs typeface="+mj-cs"/>
              </a:rPr>
              <a:t>what must endure, what can change</a:t>
            </a:r>
            <a:endParaRPr kumimoji="0" lang="en-NZ" sz="4000" b="1" i="0" u="none" strike="noStrike" kern="1200" cap="none" spc="0" normalizeH="0" baseline="0" noProof="0" dirty="0">
              <a:ln>
                <a:noFill/>
              </a:ln>
              <a:solidFill>
                <a:schemeClr val="accent5">
                  <a:lumMod val="75000"/>
                </a:schemeClr>
              </a:solidFill>
              <a:effectLst/>
              <a:uLnTx/>
              <a:uFillTx/>
              <a:latin typeface="Arial Narrow" pitchFamily="34" charset="0"/>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xit"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92080" y="339503"/>
            <a:ext cx="3394720" cy="2304255"/>
          </a:xfrm>
        </p:spPr>
        <p:txBody>
          <a:bodyPr>
            <a:normAutofit/>
          </a:bodyPr>
          <a:lstStyle/>
          <a:p>
            <a:pPr marL="0" indent="0">
              <a:buNone/>
            </a:pPr>
            <a:r>
              <a:rPr lang="en-NZ" sz="2800" b="1" dirty="0" smtClean="0">
                <a:latin typeface="Arial Narrow" pitchFamily="34" charset="0"/>
              </a:rPr>
              <a:t> ...is not enough</a:t>
            </a:r>
            <a:r>
              <a:rPr lang="en-NZ" sz="2800" dirty="0" smtClean="0">
                <a:latin typeface="Arial Narrow" pitchFamily="34" charset="0"/>
              </a:rPr>
              <a:t>...it cannot be achieved without an empowered and resilient health workforce.</a:t>
            </a:r>
          </a:p>
        </p:txBody>
      </p:sp>
      <p:pic>
        <p:nvPicPr>
          <p:cNvPr id="1026" name="Picture 2"/>
          <p:cNvPicPr>
            <a:picLocks noChangeAspect="1" noChangeArrowheads="1"/>
          </p:cNvPicPr>
          <p:nvPr/>
        </p:nvPicPr>
        <p:blipFill>
          <a:blip r:embed="rId2" cstate="print"/>
          <a:srcRect/>
          <a:stretch>
            <a:fillRect/>
          </a:stretch>
        </p:blipFill>
        <p:spPr bwMode="auto">
          <a:xfrm>
            <a:off x="251520" y="843558"/>
            <a:ext cx="4824536" cy="4085334"/>
          </a:xfrm>
          <a:prstGeom prst="rect">
            <a:avLst/>
          </a:prstGeom>
          <a:noFill/>
          <a:ln w="9525">
            <a:noFill/>
            <a:miter lim="800000"/>
            <a:headEnd/>
            <a:tailEnd/>
          </a:ln>
        </p:spPr>
      </p:pic>
      <p:sp>
        <p:nvSpPr>
          <p:cNvPr id="6" name="TextBox 5"/>
          <p:cNvSpPr txBox="1"/>
          <p:nvPr/>
        </p:nvSpPr>
        <p:spPr>
          <a:xfrm>
            <a:off x="179512" y="267494"/>
            <a:ext cx="2520280" cy="523220"/>
          </a:xfrm>
          <a:prstGeom prst="rect">
            <a:avLst/>
          </a:prstGeom>
          <a:noFill/>
        </p:spPr>
        <p:txBody>
          <a:bodyPr wrap="square" rtlCol="0">
            <a:spAutoFit/>
          </a:bodyPr>
          <a:lstStyle/>
          <a:p>
            <a:r>
              <a:rPr lang="en-NZ" sz="2800" b="1" dirty="0" smtClean="0">
                <a:latin typeface="Arial Narrow" pitchFamily="34" charset="0"/>
              </a:rPr>
              <a:t>The Triple Aim</a:t>
            </a:r>
          </a:p>
        </p:txBody>
      </p:sp>
      <p:sp>
        <p:nvSpPr>
          <p:cNvPr id="8" name="Content Placeholder 2"/>
          <p:cNvSpPr txBox="1">
            <a:spLocks/>
          </p:cNvSpPr>
          <p:nvPr/>
        </p:nvSpPr>
        <p:spPr>
          <a:xfrm>
            <a:off x="5292080" y="2787774"/>
            <a:ext cx="3394720" cy="1800200"/>
          </a:xfrm>
          <a:prstGeom prst="rect">
            <a:avLst/>
          </a:prstGeom>
        </p:spPr>
        <p:txBody>
          <a:bodyPr vert="horz" lIns="91440" tIns="45720" rIns="91440" bIns="45720" rtlCol="0">
            <a:normAutofit/>
          </a:bodyPr>
          <a:lstStyle/>
          <a:p>
            <a:pPr lvl="0">
              <a:spcBef>
                <a:spcPct val="20000"/>
              </a:spcBef>
              <a:defRPr/>
            </a:pPr>
            <a:r>
              <a:rPr kumimoji="0" lang="en-NZ"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The Quadruple Aim </a:t>
            </a:r>
          </a:p>
          <a:p>
            <a:pPr lvl="0">
              <a:defRPr/>
            </a:pPr>
            <a:r>
              <a:rPr kumimoji="0" lang="en-NZ" sz="2800" b="1" i="0" u="none" strike="noStrike" kern="1200" cap="none" spc="0" normalizeH="0" baseline="0" noProof="0" dirty="0" smtClean="0">
                <a:ln>
                  <a:noFill/>
                </a:ln>
                <a:solidFill>
                  <a:schemeClr val="tx1"/>
                </a:solidFill>
                <a:effectLst/>
                <a:uLnTx/>
                <a:uFillTx/>
                <a:latin typeface="Arial Narrow" pitchFamily="34" charset="0"/>
                <a:ea typeface="+mn-ea"/>
                <a:cs typeface="+mn-cs"/>
                <a:sym typeface="Wingdings 2"/>
              </a:rPr>
              <a:t></a:t>
            </a:r>
            <a:r>
              <a:rPr kumimoji="0" lang="en-NZ"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lang="en-NZ" sz="2800" noProof="0" dirty="0" smtClean="0">
                <a:latin typeface="Arial Narrow" pitchFamily="34" charset="0"/>
              </a:rPr>
              <a:t>I</a:t>
            </a:r>
            <a:r>
              <a:rPr lang="en-NZ" sz="2800" dirty="0" err="1" smtClean="0">
                <a:latin typeface="Arial Narrow" pitchFamily="34" charset="0"/>
              </a:rPr>
              <a:t>mproving</a:t>
            </a:r>
            <a:r>
              <a:rPr lang="en-NZ" sz="2800" dirty="0" smtClean="0">
                <a:latin typeface="Arial Narrow" pitchFamily="34" charset="0"/>
              </a:rPr>
              <a:t> the work life of health care workers.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NZ"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483518"/>
            <a:ext cx="3456384" cy="1296144"/>
          </a:xfrm>
        </p:spPr>
        <p:txBody>
          <a:bodyPr>
            <a:noAutofit/>
          </a:bodyPr>
          <a:lstStyle/>
          <a:p>
            <a:pPr algn="l"/>
            <a:r>
              <a:rPr lang="en-NZ" sz="4000" b="1" dirty="0" smtClean="0">
                <a:latin typeface="Arial Narrow" pitchFamily="34" charset="0"/>
              </a:rPr>
              <a:t>Nursing work in acute settings</a:t>
            </a:r>
            <a:endParaRPr lang="en-NZ" sz="4000" b="1" dirty="0">
              <a:latin typeface="Arial Narrow" pitchFamily="34" charset="0"/>
            </a:endParaRPr>
          </a:p>
        </p:txBody>
      </p:sp>
      <p:sp>
        <p:nvSpPr>
          <p:cNvPr id="8" name="Title 1"/>
          <p:cNvSpPr txBox="1">
            <a:spLocks/>
          </p:cNvSpPr>
          <p:nvPr/>
        </p:nvSpPr>
        <p:spPr>
          <a:xfrm>
            <a:off x="467544" y="483518"/>
            <a:ext cx="3456384" cy="3096344"/>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NZ" sz="4000" b="1" i="0" u="none" strike="noStrike" kern="1200" cap="none" spc="0" normalizeH="0" baseline="0" noProof="0" dirty="0" smtClean="0">
                <a:ln>
                  <a:noFill/>
                </a:ln>
                <a:solidFill>
                  <a:schemeClr val="tx1"/>
                </a:solidFill>
                <a:effectLst/>
                <a:uLnTx/>
                <a:uFillTx/>
                <a:latin typeface="Arial Narrow" pitchFamily="34" charset="0"/>
                <a:ea typeface="+mj-ea"/>
                <a:cs typeface="+mj-cs"/>
              </a:rPr>
              <a:t>Nursing work in acute settings: </a:t>
            </a:r>
            <a:r>
              <a:rPr kumimoji="0" lang="en-NZ" sz="4000" b="1" i="0" u="none" strike="noStrike" kern="1200" cap="none" spc="0" normalizeH="0" baseline="0" noProof="0" dirty="0" smtClean="0">
                <a:ln>
                  <a:noFill/>
                </a:ln>
                <a:solidFill>
                  <a:schemeClr val="accent5">
                    <a:lumMod val="75000"/>
                  </a:schemeClr>
                </a:solidFill>
                <a:effectLst/>
                <a:uLnTx/>
                <a:uFillTx/>
                <a:latin typeface="Arial Narrow" pitchFamily="34" charset="0"/>
                <a:ea typeface="+mj-ea"/>
                <a:cs typeface="+mj-cs"/>
              </a:rPr>
              <a:t>what must endure, what can change</a:t>
            </a:r>
            <a:endParaRPr kumimoji="0" lang="en-NZ" sz="4000" b="1" i="0" u="none" strike="noStrike" kern="1200" cap="none" spc="0" normalizeH="0" baseline="0" noProof="0" dirty="0">
              <a:ln>
                <a:noFill/>
              </a:ln>
              <a:solidFill>
                <a:schemeClr val="accent5">
                  <a:lumMod val="75000"/>
                </a:schemeClr>
              </a:solidFill>
              <a:effectLst/>
              <a:uLnTx/>
              <a:uFillTx/>
              <a:latin typeface="Arial Narrow" pitchFamily="34" charset="0"/>
              <a:ea typeface="+mj-ea"/>
              <a:cs typeface="+mj-cs"/>
            </a:endParaRPr>
          </a:p>
        </p:txBody>
      </p:sp>
      <p:pic>
        <p:nvPicPr>
          <p:cNvPr id="7" name="Content Placeholder 3" descr="https://img1.etsystatic.com/000/0/6854725/il_fullxfull.332913157.jpg"/>
          <p:cNvPicPr>
            <a:picLocks/>
          </p:cNvPicPr>
          <p:nvPr/>
        </p:nvPicPr>
        <p:blipFill>
          <a:blip r:embed="rId3" cstate="print"/>
          <a:srcRect l="30660" r="3640"/>
          <a:stretch>
            <a:fillRect/>
          </a:stretch>
        </p:blipFill>
        <p:spPr bwMode="auto">
          <a:xfrm>
            <a:off x="4572000" y="627534"/>
            <a:ext cx="3240360" cy="3384376"/>
          </a:xfrm>
          <a:prstGeom prst="rect">
            <a:avLst/>
          </a:prstGeom>
          <a:ln>
            <a:noFill/>
          </a:ln>
          <a:effectLst>
            <a:softEdge rad="112500"/>
          </a:effectLst>
        </p:spPr>
      </p:pic>
      <p:pic>
        <p:nvPicPr>
          <p:cNvPr id="9" name="Content Placeholder 3" descr="https://img0.etsystatic.com/000/0/6854725/il_570xN.333047672.jpg"/>
          <p:cNvPicPr>
            <a:picLocks/>
          </p:cNvPicPr>
          <p:nvPr/>
        </p:nvPicPr>
        <p:blipFill>
          <a:blip r:embed="rId4" cstate="print"/>
          <a:srcRect l="24571"/>
          <a:stretch>
            <a:fillRect/>
          </a:stretch>
        </p:blipFill>
        <p:spPr bwMode="auto">
          <a:xfrm>
            <a:off x="4426769" y="627534"/>
            <a:ext cx="3417494" cy="339407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435280" cy="1059582"/>
          </a:xfrm>
        </p:spPr>
        <p:txBody>
          <a:bodyPr>
            <a:noAutofit/>
          </a:bodyPr>
          <a:lstStyle/>
          <a:p>
            <a:pPr algn="l"/>
            <a:r>
              <a:rPr lang="en-NZ" sz="3600" b="1" dirty="0" smtClean="0">
                <a:latin typeface="Arial Narrow" pitchFamily="34" charset="0"/>
              </a:rPr>
              <a:t>Acknowledgments</a:t>
            </a:r>
            <a:r>
              <a:rPr lang="en-NZ" sz="3600" b="1" dirty="0" smtClean="0">
                <a:solidFill>
                  <a:schemeClr val="bg1"/>
                </a:solidFill>
                <a:latin typeface="Arial Narrow" pitchFamily="34" charset="0"/>
              </a:rPr>
              <a:t> </a:t>
            </a:r>
            <a:endParaRPr lang="en-NZ" sz="3600" b="1" dirty="0">
              <a:solidFill>
                <a:schemeClr val="bg1"/>
              </a:solidFill>
              <a:latin typeface="Arial Narrow" pitchFamily="34" charset="0"/>
            </a:endParaRPr>
          </a:p>
        </p:txBody>
      </p:sp>
      <p:sp>
        <p:nvSpPr>
          <p:cNvPr id="9" name="Content Placeholder 5"/>
          <p:cNvSpPr>
            <a:spLocks noGrp="1"/>
          </p:cNvSpPr>
          <p:nvPr>
            <p:ph idx="1"/>
          </p:nvPr>
        </p:nvSpPr>
        <p:spPr>
          <a:xfrm>
            <a:off x="467544" y="1005576"/>
            <a:ext cx="8208912" cy="846094"/>
          </a:xfrm>
          <a:solidFill>
            <a:schemeClr val="bg1"/>
          </a:solidFill>
        </p:spPr>
        <p:txBody>
          <a:bodyPr>
            <a:noAutofit/>
          </a:bodyPr>
          <a:lstStyle/>
          <a:p>
            <a:pPr marL="0" indent="0">
              <a:spcBef>
                <a:spcPts val="0"/>
              </a:spcBef>
              <a:buNone/>
            </a:pPr>
            <a:r>
              <a:rPr lang="en-NZ" sz="2400" dirty="0" smtClean="0">
                <a:latin typeface="Arial Narrow" pitchFamily="34" charset="0"/>
              </a:rPr>
              <a:t>Andrea McCance (DONM) </a:t>
            </a:r>
          </a:p>
          <a:p>
            <a:pPr marL="0" indent="0">
              <a:spcBef>
                <a:spcPts val="0"/>
              </a:spcBef>
              <a:buNone/>
            </a:pPr>
            <a:r>
              <a:rPr lang="en-NZ" sz="2400" dirty="0" smtClean="0">
                <a:latin typeface="Arial Narrow" pitchFamily="34" charset="0"/>
              </a:rPr>
              <a:t>Nursing and Midwifery Leadership team</a:t>
            </a:r>
          </a:p>
          <a:p>
            <a:pPr marL="0" indent="0">
              <a:spcBef>
                <a:spcPts val="0"/>
              </a:spcBef>
              <a:buNone/>
            </a:pPr>
            <a:endParaRPr lang="en-NZ" sz="1800" dirty="0" smtClean="0">
              <a:latin typeface="Arial Narrow" pitchFamily="34" charset="0"/>
            </a:endParaRPr>
          </a:p>
        </p:txBody>
      </p:sp>
      <p:pic>
        <p:nvPicPr>
          <p:cNvPr id="5" name="Picture 2"/>
          <p:cNvPicPr>
            <a:picLocks noChangeAspect="1" noChangeArrowheads="1"/>
          </p:cNvPicPr>
          <p:nvPr/>
        </p:nvPicPr>
        <p:blipFill>
          <a:blip r:embed="rId3" cstate="print"/>
          <a:srcRect b="10179"/>
          <a:stretch>
            <a:fillRect/>
          </a:stretch>
        </p:blipFill>
        <p:spPr bwMode="auto">
          <a:xfrm>
            <a:off x="5593407" y="1059582"/>
            <a:ext cx="2867025" cy="648072"/>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4283968" y="2935953"/>
            <a:ext cx="1584176" cy="1614706"/>
          </a:xfrm>
          <a:prstGeom prst="rect">
            <a:avLst/>
          </a:prstGeom>
          <a:noFill/>
          <a:ln w="9525">
            <a:noFill/>
            <a:miter lim="800000"/>
            <a:headEnd/>
            <a:tailEnd/>
          </a:ln>
        </p:spPr>
      </p:pic>
      <p:sp>
        <p:nvSpPr>
          <p:cNvPr id="10" name="Content Placeholder 5"/>
          <p:cNvSpPr txBox="1">
            <a:spLocks/>
          </p:cNvSpPr>
          <p:nvPr/>
        </p:nvSpPr>
        <p:spPr>
          <a:xfrm>
            <a:off x="467544" y="2067694"/>
            <a:ext cx="8208912" cy="576064"/>
          </a:xfrm>
          <a:prstGeom prst="rect">
            <a:avLst/>
          </a:prstGeom>
          <a:solidFill>
            <a:schemeClr val="bg1"/>
          </a:solidFill>
        </p:spPr>
        <p:txBody>
          <a:bodyPr vert="horz" lIns="91440" tIns="45720" rIns="91440" bIns="45720" rtlCol="0">
            <a:noAutofit/>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NZ" sz="2400" b="0" i="0" u="none" strike="noStrike" kern="1200" cap="none" spc="0" normalizeH="0" baseline="0" noProof="0" dirty="0" smtClean="0">
                <a:ln>
                  <a:noFill/>
                </a:ln>
                <a:solidFill>
                  <a:schemeClr val="tx1"/>
                </a:solidFill>
                <a:effectLst/>
                <a:uLnTx/>
                <a:uFillTx/>
                <a:latin typeface="Arial Narrow" pitchFamily="34" charset="0"/>
                <a:ea typeface="+mn-ea"/>
                <a:cs typeface="+mn-cs"/>
              </a:rPr>
              <a:t>My colleagues and peer reviewers: Faith Roberts and Deb Nind</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NZ" sz="18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p:txBody>
      </p:sp>
      <p:sp>
        <p:nvSpPr>
          <p:cNvPr id="11" name="Content Placeholder 5"/>
          <p:cNvSpPr txBox="1">
            <a:spLocks/>
          </p:cNvSpPr>
          <p:nvPr/>
        </p:nvSpPr>
        <p:spPr>
          <a:xfrm>
            <a:off x="5896044" y="3491266"/>
            <a:ext cx="2924428" cy="504056"/>
          </a:xfrm>
          <a:prstGeom prst="rect">
            <a:avLst/>
          </a:prstGeom>
          <a:noFill/>
        </p:spPr>
        <p:txBody>
          <a:bodyPr vert="horz" lIns="91440" tIns="45720" rIns="91440" bIns="45720" rtlCol="0">
            <a:noAutofit/>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NZ" sz="2000" b="1" dirty="0" smtClean="0">
                <a:latin typeface="Arial Narrow" pitchFamily="34" charset="0"/>
              </a:rPr>
              <a:t>s</a:t>
            </a:r>
            <a:r>
              <a:rPr kumimoji="0" lang="en-NZ" sz="2000" b="1" i="0" u="none" strike="noStrike" kern="1200" cap="none" spc="0" normalizeH="0" baseline="0" noProof="0" dirty="0" smtClean="0">
                <a:ln>
                  <a:noFill/>
                </a:ln>
                <a:solidFill>
                  <a:schemeClr val="tx1"/>
                </a:solidFill>
                <a:effectLst/>
                <a:uLnTx/>
                <a:uFillTx/>
                <a:latin typeface="Arial Narrow" pitchFamily="34" charset="0"/>
                <a:ea typeface="+mn-ea"/>
                <a:cs typeface="+mn-cs"/>
              </a:rPr>
              <a:t>helley@learn-ability.co.nz</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NZ" sz="1800" b="1" i="0" u="none" strike="noStrike" kern="1200" cap="none" spc="0" normalizeH="0" baseline="0" noProof="0" dirty="0" smtClean="0">
              <a:ln>
                <a:noFill/>
              </a:ln>
              <a:solidFill>
                <a:schemeClr val="tx1"/>
              </a:solidFill>
              <a:effectLst/>
              <a:uLnTx/>
              <a:uFillTx/>
              <a:latin typeface="Arial Narrow" pitchFamily="34" charset="0"/>
              <a:ea typeface="+mn-ea"/>
              <a:cs typeface="+mn-cs"/>
            </a:endParaRPr>
          </a:p>
        </p:txBody>
      </p:sp>
      <p:pic>
        <p:nvPicPr>
          <p:cNvPr id="12" name="irc_mi" descr="Image result for hospital bed in room">
            <a:hlinkClick r:id="rId5"/>
          </p:cNvPr>
          <p:cNvPicPr>
            <a:picLocks/>
          </p:cNvPicPr>
          <p:nvPr/>
        </p:nvPicPr>
        <p:blipFill>
          <a:blip r:embed="rId6" cstate="print"/>
          <a:srcRect/>
          <a:stretch>
            <a:fillRect/>
          </a:stretch>
        </p:blipFill>
        <p:spPr bwMode="auto">
          <a:xfrm>
            <a:off x="467544" y="2859782"/>
            <a:ext cx="3600400" cy="194421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rc_mi" descr="Image result for toy hospital vintage">
            <a:hlinkClick r:id="rId3"/>
          </p:cNvPr>
          <p:cNvPicPr>
            <a:picLocks noGrp="1"/>
          </p:cNvPicPr>
          <p:nvPr>
            <p:ph idx="1"/>
          </p:nvPr>
        </p:nvPicPr>
        <p:blipFill>
          <a:blip r:embed="rId4" cstate="print"/>
          <a:srcRect t="18094"/>
          <a:stretch>
            <a:fillRect/>
          </a:stretch>
        </p:blipFill>
        <p:spPr bwMode="auto">
          <a:xfrm>
            <a:off x="1619672" y="195486"/>
            <a:ext cx="7200800" cy="4701510"/>
          </a:xfrm>
          <a:prstGeom prst="rect">
            <a:avLst/>
          </a:prstGeom>
          <a:ln>
            <a:noFill/>
          </a:ln>
          <a:effectLst>
            <a:softEdge rad="112500"/>
          </a:effectLst>
        </p:spPr>
      </p:pic>
      <p:sp>
        <p:nvSpPr>
          <p:cNvPr id="3" name="TextBox 2"/>
          <p:cNvSpPr txBox="1"/>
          <p:nvPr/>
        </p:nvSpPr>
        <p:spPr>
          <a:xfrm>
            <a:off x="179512" y="195486"/>
            <a:ext cx="1224136" cy="2677656"/>
          </a:xfrm>
          <a:prstGeom prst="rect">
            <a:avLst/>
          </a:prstGeom>
          <a:noFill/>
        </p:spPr>
        <p:txBody>
          <a:bodyPr wrap="square" rtlCol="0">
            <a:spAutoFit/>
          </a:bodyPr>
          <a:lstStyle/>
          <a:p>
            <a:r>
              <a:rPr lang="en-NZ" sz="2800" dirty="0" smtClean="0">
                <a:latin typeface="Arial Narrow" pitchFamily="34" charset="0"/>
              </a:rPr>
              <a:t>What is going on in the hospital ward?</a:t>
            </a:r>
            <a:endParaRPr lang="en-NZ" sz="2800" dirty="0">
              <a:latin typeface="Arial Narrow"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195486"/>
            <a:ext cx="1440160" cy="523220"/>
          </a:xfrm>
          <a:prstGeom prst="rect">
            <a:avLst/>
          </a:prstGeom>
          <a:noFill/>
        </p:spPr>
        <p:txBody>
          <a:bodyPr wrap="square" rtlCol="0">
            <a:spAutoFit/>
          </a:bodyPr>
          <a:lstStyle/>
          <a:p>
            <a:r>
              <a:rPr lang="en-NZ" sz="2800" dirty="0" smtClean="0">
                <a:latin typeface="Arial Narrow" pitchFamily="34" charset="0"/>
              </a:rPr>
              <a:t>Scenario:</a:t>
            </a:r>
          </a:p>
        </p:txBody>
      </p:sp>
      <p:sp>
        <p:nvSpPr>
          <p:cNvPr id="5" name="TextBox 4"/>
          <p:cNvSpPr txBox="1"/>
          <p:nvPr/>
        </p:nvSpPr>
        <p:spPr>
          <a:xfrm>
            <a:off x="179512" y="627534"/>
            <a:ext cx="1440160" cy="523220"/>
          </a:xfrm>
          <a:prstGeom prst="rect">
            <a:avLst/>
          </a:prstGeom>
          <a:noFill/>
        </p:spPr>
        <p:txBody>
          <a:bodyPr wrap="square" rtlCol="0">
            <a:spAutoFit/>
          </a:bodyPr>
          <a:lstStyle/>
          <a:p>
            <a:r>
              <a:rPr lang="en-NZ" sz="2800" b="1" dirty="0" smtClean="0">
                <a:latin typeface="Arial Narrow" pitchFamily="34" charset="0"/>
              </a:rPr>
              <a:t>Mr Smith</a:t>
            </a:r>
            <a:endParaRPr lang="en-NZ" sz="2800" b="1" dirty="0">
              <a:latin typeface="Arial Narrow" pitchFamily="34" charset="0"/>
            </a:endParaRPr>
          </a:p>
        </p:txBody>
      </p:sp>
      <p:pic>
        <p:nvPicPr>
          <p:cNvPr id="7" name="irc_mi" descr="Image result for hospital bed in room">
            <a:hlinkClick r:id="rId3"/>
          </p:cNvPr>
          <p:cNvPicPr>
            <a:picLocks noGrp="1"/>
          </p:cNvPicPr>
          <p:nvPr>
            <p:ph idx="1"/>
          </p:nvPr>
        </p:nvPicPr>
        <p:blipFill>
          <a:blip r:embed="rId4" cstate="print"/>
          <a:srcRect/>
          <a:stretch>
            <a:fillRect/>
          </a:stretch>
        </p:blipFill>
        <p:spPr bwMode="auto">
          <a:xfrm>
            <a:off x="1619672" y="195486"/>
            <a:ext cx="7200800" cy="453650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267494"/>
            <a:ext cx="1440160" cy="1384995"/>
          </a:xfrm>
          <a:prstGeom prst="rect">
            <a:avLst/>
          </a:prstGeom>
          <a:noFill/>
        </p:spPr>
        <p:txBody>
          <a:bodyPr wrap="square" rtlCol="0">
            <a:spAutoFit/>
          </a:bodyPr>
          <a:lstStyle/>
          <a:p>
            <a:r>
              <a:rPr lang="en-NZ" sz="2800" b="1" dirty="0" smtClean="0">
                <a:latin typeface="Arial Narrow" pitchFamily="34" charset="0"/>
              </a:rPr>
              <a:t>Missed nursing care</a:t>
            </a:r>
          </a:p>
        </p:txBody>
      </p:sp>
      <p:sp>
        <p:nvSpPr>
          <p:cNvPr id="9" name="Content Placeholder 8"/>
          <p:cNvSpPr>
            <a:spLocks noGrp="1"/>
          </p:cNvSpPr>
          <p:nvPr>
            <p:ph idx="1"/>
          </p:nvPr>
        </p:nvSpPr>
        <p:spPr>
          <a:xfrm>
            <a:off x="1763688" y="267494"/>
            <a:ext cx="2736304" cy="3394472"/>
          </a:xfrm>
        </p:spPr>
        <p:txBody>
          <a:bodyPr>
            <a:normAutofit/>
          </a:bodyPr>
          <a:lstStyle/>
          <a:p>
            <a:pPr marL="0" indent="0">
              <a:buNone/>
            </a:pPr>
            <a:r>
              <a:rPr lang="en-NZ" sz="2800" dirty="0" smtClean="0">
                <a:solidFill>
                  <a:schemeClr val="accent5">
                    <a:lumMod val="75000"/>
                  </a:schemeClr>
                </a:solidFill>
                <a:latin typeface="Arial Narrow" pitchFamily="34" charset="0"/>
              </a:rPr>
              <a:t>Any aspect of required patient care that is omitted (either in part or in whole) or delayed</a:t>
            </a:r>
            <a:r>
              <a:rPr lang="en-NZ" sz="2800" dirty="0" smtClean="0">
                <a:solidFill>
                  <a:srgbClr val="006699"/>
                </a:solidFill>
                <a:latin typeface="Arial Narrow" pitchFamily="34" charset="0"/>
              </a:rPr>
              <a:t>. </a:t>
            </a:r>
            <a:endParaRPr lang="en-NZ" sz="2800" dirty="0">
              <a:solidFill>
                <a:srgbClr val="006699"/>
              </a:solidFill>
              <a:latin typeface="Arial Narrow" pitchFamily="34" charset="0"/>
            </a:endParaRPr>
          </a:p>
        </p:txBody>
      </p:sp>
      <p:sp>
        <p:nvSpPr>
          <p:cNvPr id="10" name="Rectangle 9"/>
          <p:cNvSpPr/>
          <p:nvPr/>
        </p:nvSpPr>
        <p:spPr>
          <a:xfrm>
            <a:off x="4644008" y="267495"/>
            <a:ext cx="4248472" cy="3770263"/>
          </a:xfrm>
          <a:prstGeom prst="rect">
            <a:avLst/>
          </a:prstGeom>
        </p:spPr>
        <p:txBody>
          <a:bodyPr wrap="square">
            <a:spAutoFit/>
          </a:bodyPr>
          <a:lstStyle/>
          <a:p>
            <a:pPr>
              <a:spcBef>
                <a:spcPts val="0"/>
              </a:spcBef>
              <a:spcAft>
                <a:spcPts val="600"/>
              </a:spcAft>
              <a:buNone/>
            </a:pPr>
            <a:r>
              <a:rPr lang="en-NZ" sz="2800" b="1" dirty="0" smtClean="0">
                <a:latin typeface="Arial Narrow" pitchFamily="34" charset="0"/>
              </a:rPr>
              <a:t>Missed care has impacts on</a:t>
            </a:r>
          </a:p>
          <a:p>
            <a:pPr marL="360363" indent="-360363">
              <a:spcBef>
                <a:spcPts val="0"/>
              </a:spcBef>
              <a:spcAft>
                <a:spcPts val="600"/>
              </a:spcAft>
              <a:buFont typeface="Arial" pitchFamily="34" charset="0"/>
              <a:buChar char="•"/>
            </a:pPr>
            <a:r>
              <a:rPr lang="en-NZ" sz="2800" dirty="0" smtClean="0">
                <a:latin typeface="Arial Narrow" pitchFamily="34" charset="0"/>
              </a:rPr>
              <a:t>the patient’s condition, experience and outcomes</a:t>
            </a:r>
          </a:p>
          <a:p>
            <a:pPr marL="360363" indent="-360363">
              <a:spcBef>
                <a:spcPts val="0"/>
              </a:spcBef>
              <a:spcAft>
                <a:spcPts val="600"/>
              </a:spcAft>
              <a:buFont typeface="Arial" pitchFamily="34" charset="0"/>
              <a:buChar char="•"/>
            </a:pPr>
            <a:r>
              <a:rPr lang="en-NZ" sz="2800" dirty="0" smtClean="0">
                <a:latin typeface="Arial Narrow" pitchFamily="34" charset="0"/>
              </a:rPr>
              <a:t>direct and indirect costs to the hospital of complications and adverse events</a:t>
            </a:r>
          </a:p>
          <a:p>
            <a:pPr marL="360363" indent="-360363">
              <a:spcBef>
                <a:spcPts val="0"/>
              </a:spcBef>
              <a:buFont typeface="Arial" pitchFamily="34" charset="0"/>
              <a:buChar char="•"/>
            </a:pPr>
            <a:r>
              <a:rPr lang="en-NZ" sz="2800" dirty="0" smtClean="0">
                <a:latin typeface="Arial Narrow" pitchFamily="34" charset="0"/>
              </a:rPr>
              <a:t>nurses’ professional self-concept and job satisfaction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267494"/>
            <a:ext cx="1944216" cy="954107"/>
          </a:xfrm>
          <a:prstGeom prst="rect">
            <a:avLst/>
          </a:prstGeom>
          <a:noFill/>
        </p:spPr>
        <p:txBody>
          <a:bodyPr wrap="square" rtlCol="0">
            <a:spAutoFit/>
          </a:bodyPr>
          <a:lstStyle/>
          <a:p>
            <a:r>
              <a:rPr lang="en-NZ" sz="2800" b="1" dirty="0" smtClean="0">
                <a:latin typeface="Arial Narrow" pitchFamily="34" charset="0"/>
              </a:rPr>
              <a:t>Missed observation</a:t>
            </a:r>
          </a:p>
        </p:txBody>
      </p:sp>
      <p:sp>
        <p:nvSpPr>
          <p:cNvPr id="9" name="Content Placeholder 8"/>
          <p:cNvSpPr>
            <a:spLocks noGrp="1"/>
          </p:cNvSpPr>
          <p:nvPr>
            <p:ph idx="1"/>
          </p:nvPr>
        </p:nvSpPr>
        <p:spPr>
          <a:xfrm>
            <a:off x="2555776" y="354742"/>
            <a:ext cx="6264696" cy="936104"/>
          </a:xfrm>
        </p:spPr>
        <p:txBody>
          <a:bodyPr>
            <a:normAutofit fontScale="70000" lnSpcReduction="20000"/>
          </a:bodyPr>
          <a:lstStyle/>
          <a:p>
            <a:pPr marL="0" indent="0">
              <a:lnSpc>
                <a:spcPct val="120000"/>
              </a:lnSpc>
              <a:spcBef>
                <a:spcPts val="0"/>
              </a:spcBef>
              <a:buNone/>
            </a:pPr>
            <a:r>
              <a:rPr lang="en-NZ" sz="3600" dirty="0" smtClean="0">
                <a:solidFill>
                  <a:schemeClr val="accent5">
                    <a:lumMod val="75000"/>
                  </a:schemeClr>
                </a:solidFill>
                <a:latin typeface="Arial Narrow" pitchFamily="34" charset="0"/>
              </a:rPr>
              <a:t>Knowledge and proximity are needed for ‘improved attention’ to the patient’s condition</a:t>
            </a:r>
            <a:r>
              <a:rPr lang="en-NZ" sz="2800" dirty="0" smtClean="0">
                <a:solidFill>
                  <a:schemeClr val="accent5">
                    <a:lumMod val="75000"/>
                  </a:schemeClr>
                </a:solidFill>
                <a:latin typeface="Arial Narrow" pitchFamily="34" charset="0"/>
              </a:rPr>
              <a:t>. </a:t>
            </a:r>
          </a:p>
        </p:txBody>
      </p:sp>
      <p:pic>
        <p:nvPicPr>
          <p:cNvPr id="5" name="Picture 4"/>
          <p:cNvPicPr/>
          <p:nvPr/>
        </p:nvPicPr>
        <p:blipFill>
          <a:blip r:embed="rId3" cstate="print"/>
          <a:srcRect l="1087" t="17500"/>
          <a:stretch>
            <a:fillRect/>
          </a:stretch>
        </p:blipFill>
        <p:spPr bwMode="auto">
          <a:xfrm>
            <a:off x="2483768" y="1419622"/>
            <a:ext cx="6552728" cy="2952328"/>
          </a:xfrm>
          <a:prstGeom prst="rect">
            <a:avLst/>
          </a:prstGeom>
          <a:noFill/>
          <a:ln w="9525">
            <a:noFill/>
            <a:miter lim="800000"/>
            <a:headEnd/>
            <a:tailEnd/>
          </a:ln>
        </p:spPr>
      </p:pic>
      <p:pic>
        <p:nvPicPr>
          <p:cNvPr id="7" name="Picture 6" descr="Florence_nightingale_max200w"/>
          <p:cNvPicPr>
            <a:picLocks noChangeAspect="1" noChangeArrowheads="1"/>
          </p:cNvPicPr>
          <p:nvPr/>
        </p:nvPicPr>
        <p:blipFill>
          <a:blip r:embed="rId4" cstate="print"/>
          <a:srcRect/>
          <a:stretch>
            <a:fillRect/>
          </a:stretch>
        </p:blipFill>
        <p:spPr bwMode="auto">
          <a:xfrm>
            <a:off x="323528" y="1491630"/>
            <a:ext cx="1930396" cy="2419104"/>
          </a:xfrm>
          <a:prstGeom prst="rect">
            <a:avLst/>
          </a:prstGeom>
          <a:noFill/>
        </p:spPr>
      </p:pic>
      <p:sp>
        <p:nvSpPr>
          <p:cNvPr id="6" name="TextBox 5"/>
          <p:cNvSpPr txBox="1"/>
          <p:nvPr/>
        </p:nvSpPr>
        <p:spPr>
          <a:xfrm>
            <a:off x="323528" y="2164670"/>
            <a:ext cx="1944216" cy="1200329"/>
          </a:xfrm>
          <a:prstGeom prst="rect">
            <a:avLst/>
          </a:prstGeom>
          <a:noFill/>
        </p:spPr>
        <p:txBody>
          <a:bodyPr wrap="square" rtlCol="0">
            <a:spAutoFit/>
          </a:bodyPr>
          <a:lstStyle/>
          <a:p>
            <a:r>
              <a:rPr lang="en-GB" i="1" dirty="0" smtClean="0">
                <a:solidFill>
                  <a:schemeClr val="bg1"/>
                </a:solidFill>
                <a:latin typeface="Arial Narrow" pitchFamily="34" charset="0"/>
              </a:rPr>
              <a:t>...without observation we shall be useless with all our devotion.</a:t>
            </a:r>
            <a:endParaRPr lang="en-NZ" b="1" i="1" dirty="0" smtClean="0">
              <a:solidFill>
                <a:schemeClr val="bg1"/>
              </a:solidFill>
              <a:latin typeface="Arial Narrow" pitchFamily="34" charset="0"/>
            </a:endParaRPr>
          </a:p>
        </p:txBody>
      </p:sp>
      <p:sp>
        <p:nvSpPr>
          <p:cNvPr id="8" name="TextBox 7"/>
          <p:cNvSpPr txBox="1"/>
          <p:nvPr/>
        </p:nvSpPr>
        <p:spPr>
          <a:xfrm>
            <a:off x="6886803" y="4371950"/>
            <a:ext cx="2005677" cy="253916"/>
          </a:xfrm>
          <a:prstGeom prst="rect">
            <a:avLst/>
          </a:prstGeom>
          <a:noFill/>
        </p:spPr>
        <p:txBody>
          <a:bodyPr wrap="none" rtlCol="0">
            <a:spAutoFit/>
          </a:bodyPr>
          <a:lstStyle/>
          <a:p>
            <a:r>
              <a:rPr lang="en-NZ" sz="1050" dirty="0" err="1" smtClean="0">
                <a:latin typeface="Arial Narrow" pitchFamily="34" charset="0"/>
              </a:rPr>
              <a:t>Shekelle</a:t>
            </a:r>
            <a:r>
              <a:rPr lang="en-NZ" sz="1050" dirty="0" smtClean="0">
                <a:latin typeface="Arial Narrow" pitchFamily="34" charset="0"/>
              </a:rPr>
              <a:t> 2013 from Aiken et al 2002. </a:t>
            </a:r>
            <a:endParaRPr lang="en-NZ" sz="1050" dirty="0">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267494"/>
            <a:ext cx="2664296" cy="1384995"/>
          </a:xfrm>
          <a:prstGeom prst="rect">
            <a:avLst/>
          </a:prstGeom>
          <a:noFill/>
        </p:spPr>
        <p:txBody>
          <a:bodyPr wrap="square" rtlCol="0">
            <a:spAutoFit/>
          </a:bodyPr>
          <a:lstStyle/>
          <a:p>
            <a:r>
              <a:rPr lang="en-NZ" sz="2800" b="1" dirty="0" smtClean="0">
                <a:latin typeface="Arial Narrow" pitchFamily="34" charset="0"/>
              </a:rPr>
              <a:t>The nature of nursing work in acute settings</a:t>
            </a:r>
          </a:p>
        </p:txBody>
      </p:sp>
      <p:sp>
        <p:nvSpPr>
          <p:cNvPr id="10" name="Rectangle 9"/>
          <p:cNvSpPr/>
          <p:nvPr/>
        </p:nvSpPr>
        <p:spPr>
          <a:xfrm>
            <a:off x="2699792" y="267495"/>
            <a:ext cx="6192688" cy="2477601"/>
          </a:xfrm>
          <a:prstGeom prst="rect">
            <a:avLst/>
          </a:prstGeom>
        </p:spPr>
        <p:txBody>
          <a:bodyPr wrap="square">
            <a:spAutoFit/>
          </a:bodyPr>
          <a:lstStyle/>
          <a:p>
            <a:pPr>
              <a:spcBef>
                <a:spcPts val="0"/>
              </a:spcBef>
              <a:spcAft>
                <a:spcPts val="600"/>
              </a:spcAft>
              <a:buNone/>
            </a:pPr>
            <a:r>
              <a:rPr lang="en-NZ" sz="2800" b="1" dirty="0" smtClean="0">
                <a:solidFill>
                  <a:srgbClr val="009999"/>
                </a:solidFill>
                <a:latin typeface="Arial Narrow" pitchFamily="34" charset="0"/>
              </a:rPr>
              <a:t>Several studies</a:t>
            </a:r>
          </a:p>
          <a:p>
            <a:pPr marL="274638" indent="-274638">
              <a:spcBef>
                <a:spcPts val="0"/>
              </a:spcBef>
              <a:spcAft>
                <a:spcPts val="600"/>
              </a:spcAft>
              <a:buFont typeface="Arial" pitchFamily="34" charset="0"/>
              <a:buChar char="•"/>
            </a:pPr>
            <a:r>
              <a:rPr lang="en-NZ" sz="2800" dirty="0" smtClean="0">
                <a:latin typeface="Arial Narrow" pitchFamily="34" charset="0"/>
              </a:rPr>
              <a:t>non-value added work (system inefficiency)</a:t>
            </a:r>
          </a:p>
          <a:p>
            <a:pPr marL="274638" indent="-274638">
              <a:spcBef>
                <a:spcPts val="0"/>
              </a:spcBef>
              <a:spcAft>
                <a:spcPts val="600"/>
              </a:spcAft>
              <a:buFont typeface="Arial" pitchFamily="34" charset="0"/>
              <a:buChar char="•"/>
            </a:pPr>
            <a:r>
              <a:rPr lang="en-NZ" sz="2800" dirty="0" smtClean="0">
                <a:latin typeface="Arial Narrow" pitchFamily="34" charset="0"/>
              </a:rPr>
              <a:t>complexity compression (system demands)</a:t>
            </a:r>
          </a:p>
          <a:p>
            <a:pPr marL="274638" indent="-274638">
              <a:spcBef>
                <a:spcPts val="0"/>
              </a:spcBef>
              <a:spcAft>
                <a:spcPts val="600"/>
              </a:spcAft>
              <a:buFont typeface="Arial" pitchFamily="34" charset="0"/>
              <a:buChar char="•"/>
            </a:pPr>
            <a:r>
              <a:rPr lang="en-NZ" sz="2800" dirty="0" smtClean="0">
                <a:latin typeface="Arial Narrow" pitchFamily="34" charset="0"/>
              </a:rPr>
              <a:t>no ‘flow’ in nursing workflow (continuously shifting attention and focus)</a:t>
            </a:r>
            <a:endParaRPr lang="en-NZ" sz="2800" b="1" dirty="0" smtClean="0">
              <a:latin typeface="Arial Narrow" pitchFamily="34" charset="0"/>
            </a:endParaRPr>
          </a:p>
        </p:txBody>
      </p:sp>
      <p:sp>
        <p:nvSpPr>
          <p:cNvPr id="4" name="Rectangle 3"/>
          <p:cNvSpPr/>
          <p:nvPr/>
        </p:nvSpPr>
        <p:spPr>
          <a:xfrm>
            <a:off x="323528" y="2931790"/>
            <a:ext cx="8496944" cy="1384995"/>
          </a:xfrm>
          <a:prstGeom prst="rect">
            <a:avLst/>
          </a:prstGeom>
          <a:solidFill>
            <a:schemeClr val="accent5">
              <a:lumMod val="60000"/>
              <a:lumOff val="40000"/>
            </a:schemeClr>
          </a:solidFill>
        </p:spPr>
        <p:txBody>
          <a:bodyPr wrap="square">
            <a:spAutoFit/>
          </a:bodyPr>
          <a:lstStyle/>
          <a:p>
            <a:pPr marL="179388">
              <a:spcBef>
                <a:spcPts val="600"/>
              </a:spcBef>
              <a:spcAft>
                <a:spcPts val="600"/>
              </a:spcAft>
              <a:buNone/>
            </a:pPr>
            <a:r>
              <a:rPr lang="en-NZ" sz="2800" i="1" spc="-50" dirty="0" smtClean="0">
                <a:latin typeface="Arial Narrow" pitchFamily="34" charset="0"/>
              </a:rPr>
              <a:t>Since we are knowledge workers in a caring profession - what does this mean for mindful assessment and careful clinical reasoning? ... or for meaningful interaction with those in our care?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flipH="1">
            <a:off x="323528" y="2211710"/>
            <a:ext cx="1512168" cy="2623386"/>
          </a:xfrm>
          <a:prstGeom prst="rect">
            <a:avLst/>
          </a:prstGeom>
          <a:noFill/>
          <a:ln w="9525">
            <a:noFill/>
            <a:miter lim="800000"/>
            <a:headEnd/>
            <a:tailEnd/>
          </a:ln>
        </p:spPr>
      </p:pic>
      <p:sp>
        <p:nvSpPr>
          <p:cNvPr id="5" name="Oval Callout 4"/>
          <p:cNvSpPr/>
          <p:nvPr/>
        </p:nvSpPr>
        <p:spPr>
          <a:xfrm>
            <a:off x="1691680" y="0"/>
            <a:ext cx="7452320" cy="4731990"/>
          </a:xfrm>
          <a:prstGeom prst="wedgeEllipseCallout">
            <a:avLst>
              <a:gd name="adj1" fmla="val -25320"/>
              <a:gd name="adj2" fmla="val 56099"/>
            </a:avLst>
          </a:prstGeom>
          <a:solidFill>
            <a:schemeClr val="accent5">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spcBef>
                <a:spcPct val="20000"/>
              </a:spcBef>
            </a:pPr>
            <a:endParaRPr lang="en-NZ" sz="2000" smtClean="0">
              <a:solidFill>
                <a:prstClr val="black"/>
              </a:solidFill>
              <a:latin typeface="Arial Narrow" pitchFamily="34" charset="0"/>
            </a:endParaRPr>
          </a:p>
          <a:p>
            <a:pPr lvl="0" algn="ctr"/>
            <a:r>
              <a:rPr lang="en-NZ" sz="2000" i="1" smtClean="0">
                <a:solidFill>
                  <a:prstClr val="black"/>
                </a:solidFill>
                <a:latin typeface="Book Antiqua" pitchFamily="18" charset="0"/>
              </a:rPr>
              <a:t>Many of the nurses I have spoken with feel frustrated that they don't have the time to care for their patients, that the care is performed by nonlicensed personnel as directed by them. </a:t>
            </a:r>
          </a:p>
          <a:p>
            <a:pPr lvl="0" algn="ctr"/>
            <a:endParaRPr lang="en-NZ" sz="2000" i="1" smtClean="0">
              <a:solidFill>
                <a:prstClr val="black"/>
              </a:solidFill>
              <a:latin typeface="Book Antiqua" pitchFamily="18" charset="0"/>
            </a:endParaRPr>
          </a:p>
          <a:p>
            <a:pPr lvl="0" algn="ctr"/>
            <a:r>
              <a:rPr lang="en-NZ" sz="2000" i="1" smtClean="0">
                <a:solidFill>
                  <a:prstClr val="black"/>
                </a:solidFill>
                <a:latin typeface="Book Antiqua" pitchFamily="18" charset="0"/>
              </a:rPr>
              <a:t> </a:t>
            </a:r>
          </a:p>
          <a:p>
            <a:pPr lvl="0" algn="ctr"/>
            <a:endParaRPr lang="en-NZ" sz="2000" i="1" smtClean="0">
              <a:solidFill>
                <a:prstClr val="black"/>
              </a:solidFill>
              <a:latin typeface="Book Antiqua" pitchFamily="18" charset="0"/>
            </a:endParaRPr>
          </a:p>
          <a:p>
            <a:pPr lvl="0" algn="ctr"/>
            <a:r>
              <a:rPr lang="en-NZ" sz="2000" i="1" smtClean="0">
                <a:solidFill>
                  <a:prstClr val="black"/>
                </a:solidFill>
                <a:latin typeface="Book Antiqua" pitchFamily="18" charset="0"/>
              </a:rPr>
              <a:t> </a:t>
            </a:r>
          </a:p>
          <a:p>
            <a:pPr lvl="0" algn="ctr"/>
            <a:r>
              <a:rPr lang="en-NZ" sz="2000" i="1" smtClean="0">
                <a:solidFill>
                  <a:prstClr val="black"/>
                </a:solidFill>
                <a:latin typeface="Book Antiqua" pitchFamily="18" charset="0"/>
              </a:rPr>
              <a:t>The majority of the nurses on the floor feel they have far too many patients they are responsible for to be "on top" of everything and state they rely heavily on their assistive team members.</a:t>
            </a:r>
          </a:p>
          <a:p>
            <a:pPr algn="ctr">
              <a:spcAft>
                <a:spcPts val="600"/>
              </a:spcAft>
            </a:pPr>
            <a:endParaRPr lang="en-NZ" dirty="0">
              <a:solidFill>
                <a:schemeClr val="tx1"/>
              </a:solidFill>
              <a:latin typeface="Arial Narrow" pitchFamily="34" charset="0"/>
            </a:endParaRPr>
          </a:p>
        </p:txBody>
      </p:sp>
      <p:sp>
        <p:nvSpPr>
          <p:cNvPr id="3" name="TextBox 2"/>
          <p:cNvSpPr txBox="1"/>
          <p:nvPr/>
        </p:nvSpPr>
        <p:spPr>
          <a:xfrm>
            <a:off x="179512" y="267494"/>
            <a:ext cx="2520280" cy="1815882"/>
          </a:xfrm>
          <a:prstGeom prst="rect">
            <a:avLst/>
          </a:prstGeom>
          <a:noFill/>
        </p:spPr>
        <p:txBody>
          <a:bodyPr wrap="square" rtlCol="0">
            <a:spAutoFit/>
          </a:bodyPr>
          <a:lstStyle/>
          <a:p>
            <a:r>
              <a:rPr lang="en-NZ" sz="2800" b="1" dirty="0" smtClean="0">
                <a:latin typeface="Arial Narrow" pitchFamily="34" charset="0"/>
              </a:rPr>
              <a:t>How nurses experience nursing work in acute settings</a:t>
            </a:r>
          </a:p>
        </p:txBody>
      </p:sp>
      <p:sp>
        <p:nvSpPr>
          <p:cNvPr id="6" name="TextBox 5"/>
          <p:cNvSpPr txBox="1"/>
          <p:nvPr/>
        </p:nvSpPr>
        <p:spPr>
          <a:xfrm>
            <a:off x="7524328" y="4515966"/>
            <a:ext cx="1368152" cy="276999"/>
          </a:xfrm>
          <a:prstGeom prst="rect">
            <a:avLst/>
          </a:prstGeom>
          <a:noFill/>
        </p:spPr>
        <p:txBody>
          <a:bodyPr wrap="square" rtlCol="0">
            <a:spAutoFit/>
          </a:bodyPr>
          <a:lstStyle/>
          <a:p>
            <a:r>
              <a:rPr lang="en-NZ" sz="1200" dirty="0" smtClean="0">
                <a:latin typeface="Arial Narrow" pitchFamily="34" charset="0"/>
              </a:rPr>
              <a:t>RN/</a:t>
            </a:r>
            <a:r>
              <a:rPr lang="en-NZ" sz="1200" dirty="0" err="1" smtClean="0">
                <a:latin typeface="Arial Narrow" pitchFamily="34" charset="0"/>
              </a:rPr>
              <a:t>Medscape</a:t>
            </a:r>
            <a:endParaRPr lang="en-NZ" sz="1200" dirty="0">
              <a:latin typeface="Arial Narrow" pitchFamily="34" charset="0"/>
            </a:endParaRPr>
          </a:p>
        </p:txBody>
      </p:sp>
      <p:sp>
        <p:nvSpPr>
          <p:cNvPr id="7" name="TextBox 6"/>
          <p:cNvSpPr txBox="1"/>
          <p:nvPr/>
        </p:nvSpPr>
        <p:spPr>
          <a:xfrm>
            <a:off x="2339752" y="1851670"/>
            <a:ext cx="6120680" cy="1015663"/>
          </a:xfrm>
          <a:prstGeom prst="rect">
            <a:avLst/>
          </a:prstGeom>
          <a:noFill/>
        </p:spPr>
        <p:txBody>
          <a:bodyPr wrap="square" rtlCol="0">
            <a:spAutoFit/>
          </a:bodyPr>
          <a:lstStyle/>
          <a:p>
            <a:pPr algn="ctr"/>
            <a:r>
              <a:rPr lang="en-NZ" sz="2000" i="1" dirty="0" smtClean="0">
                <a:solidFill>
                  <a:prstClr val="black"/>
                </a:solidFill>
                <a:latin typeface="Book Antiqua" pitchFamily="18" charset="0"/>
              </a:rPr>
              <a:t>They feel they are constantly responding to information given them and having to "back track" to assess that information if it falls out of the norm for that patient. </a:t>
            </a:r>
            <a:endParaRPr lang="en-NZ"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cstate="print"/>
          <a:srcRect/>
          <a:stretch>
            <a:fillRect/>
          </a:stretch>
        </p:blipFill>
        <p:spPr bwMode="auto">
          <a:xfrm>
            <a:off x="323528" y="267494"/>
            <a:ext cx="3744416" cy="4320480"/>
          </a:xfrm>
          <a:prstGeom prst="rect">
            <a:avLst/>
          </a:prstGeom>
          <a:noFill/>
          <a:ln w="9525">
            <a:noFill/>
            <a:miter lim="800000"/>
            <a:headEnd/>
            <a:tailEnd/>
          </a:ln>
        </p:spPr>
      </p:pic>
      <p:sp>
        <p:nvSpPr>
          <p:cNvPr id="5" name="Rectangle 4"/>
          <p:cNvSpPr/>
          <p:nvPr/>
        </p:nvSpPr>
        <p:spPr>
          <a:xfrm>
            <a:off x="323528" y="2688056"/>
            <a:ext cx="3672408" cy="1800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TextBox 5"/>
          <p:cNvSpPr txBox="1"/>
          <p:nvPr/>
        </p:nvSpPr>
        <p:spPr>
          <a:xfrm>
            <a:off x="3059832" y="4659982"/>
            <a:ext cx="1008112" cy="253916"/>
          </a:xfrm>
          <a:prstGeom prst="rect">
            <a:avLst/>
          </a:prstGeom>
          <a:noFill/>
        </p:spPr>
        <p:txBody>
          <a:bodyPr wrap="square" rtlCol="0">
            <a:spAutoFit/>
          </a:bodyPr>
          <a:lstStyle/>
          <a:p>
            <a:pPr algn="r"/>
            <a:r>
              <a:rPr lang="en-NZ" sz="1050" dirty="0" smtClean="0">
                <a:latin typeface="Arial Narrow" pitchFamily="34" charset="0"/>
              </a:rPr>
              <a:t>Rowan 2016</a:t>
            </a:r>
            <a:endParaRPr lang="en-NZ" sz="1050" dirty="0">
              <a:latin typeface="Arial Narrow" pitchFamily="34" charset="0"/>
            </a:endParaRPr>
          </a:p>
        </p:txBody>
      </p:sp>
      <p:sp>
        <p:nvSpPr>
          <p:cNvPr id="7" name="Cloud Callout 6"/>
          <p:cNvSpPr/>
          <p:nvPr/>
        </p:nvSpPr>
        <p:spPr>
          <a:xfrm>
            <a:off x="4355976" y="627534"/>
            <a:ext cx="4320480" cy="2808312"/>
          </a:xfrm>
          <a:prstGeom prst="cloudCallout">
            <a:avLst>
              <a:gd name="adj1" fmla="val -49053"/>
              <a:gd name="adj2" fmla="val 71832"/>
            </a:avLst>
          </a:prstGeom>
          <a:solidFill>
            <a:schemeClr val="bg1">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 name="Content Placeholder 2"/>
          <p:cNvSpPr>
            <a:spLocks noGrp="1"/>
          </p:cNvSpPr>
          <p:nvPr>
            <p:ph idx="1"/>
          </p:nvPr>
        </p:nvSpPr>
        <p:spPr>
          <a:xfrm>
            <a:off x="4879353" y="1419622"/>
            <a:ext cx="3528392" cy="1152128"/>
          </a:xfrm>
        </p:spPr>
        <p:txBody>
          <a:bodyPr>
            <a:noAutofit/>
          </a:bodyPr>
          <a:lstStyle/>
          <a:p>
            <a:pPr>
              <a:buNone/>
            </a:pPr>
            <a:r>
              <a:rPr lang="en-NZ" b="1" dirty="0" smtClean="0">
                <a:latin typeface="Arial Narrow" pitchFamily="34" charset="0"/>
              </a:rPr>
              <a:t>What does this mean for the patient?</a:t>
            </a:r>
            <a:endParaRPr lang="en-NZ" b="1" dirty="0">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195486"/>
            <a:ext cx="1440160" cy="523220"/>
          </a:xfrm>
          <a:prstGeom prst="rect">
            <a:avLst/>
          </a:prstGeom>
          <a:noFill/>
        </p:spPr>
        <p:txBody>
          <a:bodyPr wrap="square" rtlCol="0">
            <a:spAutoFit/>
          </a:bodyPr>
          <a:lstStyle/>
          <a:p>
            <a:r>
              <a:rPr lang="en-NZ" sz="2800" dirty="0" smtClean="0">
                <a:latin typeface="Arial Narrow" pitchFamily="34" charset="0"/>
              </a:rPr>
              <a:t>Scenario:</a:t>
            </a:r>
          </a:p>
        </p:txBody>
      </p:sp>
      <p:sp>
        <p:nvSpPr>
          <p:cNvPr id="5" name="TextBox 4"/>
          <p:cNvSpPr txBox="1"/>
          <p:nvPr/>
        </p:nvSpPr>
        <p:spPr>
          <a:xfrm>
            <a:off x="179512" y="627534"/>
            <a:ext cx="1440160" cy="523220"/>
          </a:xfrm>
          <a:prstGeom prst="rect">
            <a:avLst/>
          </a:prstGeom>
          <a:noFill/>
        </p:spPr>
        <p:txBody>
          <a:bodyPr wrap="square" rtlCol="0">
            <a:spAutoFit/>
          </a:bodyPr>
          <a:lstStyle/>
          <a:p>
            <a:r>
              <a:rPr lang="en-NZ" sz="2800" b="1" dirty="0" smtClean="0">
                <a:latin typeface="Arial Narrow" pitchFamily="34" charset="0"/>
              </a:rPr>
              <a:t>Mr Smith</a:t>
            </a:r>
            <a:endParaRPr lang="en-NZ" sz="2800" b="1" dirty="0">
              <a:latin typeface="Arial Narrow" pitchFamily="34" charset="0"/>
            </a:endParaRPr>
          </a:p>
        </p:txBody>
      </p:sp>
      <p:pic>
        <p:nvPicPr>
          <p:cNvPr id="7" name="irc_mi" descr="Image result for hospital bed in room">
            <a:hlinkClick r:id="rId3"/>
          </p:cNvPr>
          <p:cNvPicPr>
            <a:picLocks noGrp="1"/>
          </p:cNvPicPr>
          <p:nvPr>
            <p:ph idx="1"/>
          </p:nvPr>
        </p:nvPicPr>
        <p:blipFill>
          <a:blip r:embed="rId4" cstate="print"/>
          <a:srcRect/>
          <a:stretch>
            <a:fillRect/>
          </a:stretch>
        </p:blipFill>
        <p:spPr bwMode="auto">
          <a:xfrm>
            <a:off x="1619672" y="195486"/>
            <a:ext cx="7200800" cy="4536504"/>
          </a:xfrm>
          <a:prstGeom prst="rect">
            <a:avLst/>
          </a:prstGeom>
          <a:ln>
            <a:noFill/>
          </a:ln>
          <a:effectLst>
            <a:softEdge rad="112500"/>
          </a:effectLst>
        </p:spPr>
      </p:pic>
      <p:sp>
        <p:nvSpPr>
          <p:cNvPr id="6" name="TextBox 5"/>
          <p:cNvSpPr txBox="1"/>
          <p:nvPr/>
        </p:nvSpPr>
        <p:spPr>
          <a:xfrm>
            <a:off x="179512" y="627534"/>
            <a:ext cx="1512168" cy="523220"/>
          </a:xfrm>
          <a:prstGeom prst="rect">
            <a:avLst/>
          </a:prstGeom>
          <a:noFill/>
        </p:spPr>
        <p:txBody>
          <a:bodyPr wrap="square" rtlCol="0">
            <a:spAutoFit/>
          </a:bodyPr>
          <a:lstStyle/>
          <a:p>
            <a:r>
              <a:rPr lang="en-NZ" sz="2800" b="1" dirty="0" smtClean="0">
                <a:solidFill>
                  <a:srgbClr val="006699"/>
                </a:solidFill>
                <a:latin typeface="Arial Narrow" pitchFamily="34" charset="0"/>
              </a:rPr>
              <a:t>Mr Jones</a:t>
            </a:r>
            <a:endParaRPr lang="en-NZ" sz="2800" b="1" dirty="0">
              <a:solidFill>
                <a:srgbClr val="006699"/>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36618</TotalTime>
  <Words>422</Words>
  <Application>Microsoft Office PowerPoint</Application>
  <PresentationFormat>On-screen Show (16:9)</PresentationFormat>
  <Paragraphs>82</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Nursing work in acute settings</vt:lpstr>
      <vt:lpstr>Slide 2</vt:lpstr>
      <vt:lpstr>Slide 3</vt:lpstr>
      <vt:lpstr>Slide 4</vt:lpstr>
      <vt:lpstr>Slide 5</vt:lpstr>
      <vt:lpstr>Slide 6</vt:lpstr>
      <vt:lpstr>Slide 7</vt:lpstr>
      <vt:lpstr>Slide 8</vt:lpstr>
      <vt:lpstr>Slide 9</vt:lpstr>
      <vt:lpstr>Slide 10</vt:lpstr>
      <vt:lpstr>Nursing work in acute settings</vt:lpstr>
      <vt:lpstr>Acknowledgments </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the most of the moment (and the season): a creative approach to learning the skills for documenting professional competence</dc:title>
  <dc:creator>Shelley Jones</dc:creator>
  <cp:lastModifiedBy>Shelley Jones</cp:lastModifiedBy>
  <cp:revision>1771</cp:revision>
  <dcterms:created xsi:type="dcterms:W3CDTF">2015-11-30T22:29:19Z</dcterms:created>
  <dcterms:modified xsi:type="dcterms:W3CDTF">2017-05-29T17:31:05Z</dcterms:modified>
</cp:coreProperties>
</file>